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2" r:id="rId2"/>
    <p:sldId id="305" r:id="rId3"/>
    <p:sldId id="311" r:id="rId4"/>
    <p:sldId id="31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7" autoAdjust="0"/>
    <p:restoredTop sz="79279"/>
  </p:normalViewPr>
  <p:slideViewPr>
    <p:cSldViewPr snapToGrid="0" snapToObjects="1">
      <p:cViewPr varScale="1">
        <p:scale>
          <a:sx n="87" d="100"/>
          <a:sy n="87" d="100"/>
        </p:scale>
        <p:origin x="258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departments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End the presentation with a concluding statement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Cut the videos in 2 parallel videos!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titles in the simulation snapshots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Adding cyber security techniques can incur runtime overheads that may results in unsafe performance of the system. 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APPROACH: Online control performance adaptation for secure and safe navigation of autonomous vehicles.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By leveraging MPC, knowledge about the system dynamics, and the maximum performance degradation, our risk-based algorithm computes the control input to guarantee safety while maintaining a certain level of performance.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6.png"/><Relationship Id="rId4" Type="http://schemas.openxmlformats.org/officeDocument/2006/relationships/image" Target="../media/image1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65782"/>
            <a:ext cx="8229600" cy="9042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Mahmoud Elnaggar</a:t>
            </a:r>
            <a:r>
              <a:rPr lang="en-US" sz="2400" baseline="30000" dirty="0"/>
              <a:t>1</a:t>
            </a:r>
            <a:r>
              <a:rPr lang="en-US" sz="2400" dirty="0"/>
              <a:t>, Jason D. Hiser</a:t>
            </a:r>
            <a:r>
              <a:rPr lang="en-US" sz="2400" baseline="30000" dirty="0"/>
              <a:t>2</a:t>
            </a:r>
            <a:r>
              <a:rPr lang="en-US" sz="2400" dirty="0"/>
              <a:t>, Tony X. Lin</a:t>
            </a:r>
            <a:r>
              <a:rPr lang="en-US" sz="2400" baseline="30000" dirty="0"/>
              <a:t>3</a:t>
            </a:r>
            <a:r>
              <a:rPr lang="en-US" sz="2400" dirty="0"/>
              <a:t>, Anh Nguyen-Tuong</a:t>
            </a:r>
            <a:r>
              <a:rPr lang="en-US" sz="2400" baseline="30000" dirty="0"/>
              <a:t>2</a:t>
            </a:r>
            <a:r>
              <a:rPr lang="en-US" sz="2400" dirty="0"/>
              <a:t>, Michele Co</a:t>
            </a:r>
            <a:r>
              <a:rPr lang="en-US" sz="2400" baseline="30000" dirty="0"/>
              <a:t>2</a:t>
            </a:r>
            <a:r>
              <a:rPr lang="en-US" sz="2400" dirty="0"/>
              <a:t>, Jack W. Davidson</a:t>
            </a:r>
            <a:r>
              <a:rPr lang="en-US" sz="2400" baseline="30000" dirty="0"/>
              <a:t>2</a:t>
            </a:r>
            <a:r>
              <a:rPr lang="en-US" sz="2400" dirty="0"/>
              <a:t>, and Nicola Bezzo</a:t>
            </a:r>
            <a:r>
              <a:rPr lang="en-US" sz="2400" baseline="30000" dirty="0"/>
              <a:t>1,3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1D49EE9-DCB7-46E7-AC26-5A99F0E5ACA5}"/>
              </a:ext>
            </a:extLst>
          </p:cNvPr>
          <p:cNvSpPr/>
          <p:nvPr/>
        </p:nvSpPr>
        <p:spPr>
          <a:xfrm>
            <a:off x="870333" y="3846936"/>
            <a:ext cx="740333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aseline="30000" dirty="0"/>
              <a:t>1</a:t>
            </a:r>
            <a:r>
              <a:rPr lang="en-US" sz="1600" dirty="0"/>
              <a:t>Department of Systems and Information Engineering, </a:t>
            </a:r>
            <a:r>
              <a:rPr lang="en-US" sz="1600" baseline="30000" dirty="0"/>
              <a:t>2</a:t>
            </a:r>
            <a:r>
              <a:rPr lang="en-US" sz="1600" dirty="0"/>
              <a:t>Department of Computer Science, </a:t>
            </a:r>
            <a:r>
              <a:rPr lang="en-US" sz="1600" baseline="30000" dirty="0"/>
              <a:t>3</a:t>
            </a:r>
            <a:r>
              <a:rPr lang="en-US" sz="1600" dirty="0"/>
              <a:t>Department of Electrical and Computer Engineering</a:t>
            </a:r>
          </a:p>
          <a:p>
            <a:pPr algn="ctr"/>
            <a:r>
              <a:rPr lang="en-US" sz="1600" dirty="0"/>
              <a:t>University of Virginia</a:t>
            </a:r>
          </a:p>
        </p:txBody>
      </p:sp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23759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FF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FF0000"/>
                </a:solidFill>
              </a:rPr>
              <a:t>unsafe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310" y="897674"/>
            <a:ext cx="4065696" cy="21429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44732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51133"/>
            <a:ext cx="4572000" cy="3068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3229828"/>
            <a:ext cx="8912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 Predictive Control </a:t>
            </a:r>
            <a:r>
              <a:rPr lang="en-US" dirty="0"/>
              <a:t>to compute the inputs considering different delays.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/>
              <a:t>Estimation of delay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Risk analysis</a:t>
            </a:r>
            <a:r>
              <a:rPr lang="en-US" dirty="0"/>
              <a:t>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</a:t>
            </a:r>
            <a:r>
              <a:rPr lang="en-US" dirty="0">
                <a:solidFill>
                  <a:srgbClr val="FF0000"/>
                </a:solidFill>
              </a:rPr>
              <a:t>adapted controller input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EAE7D-F29B-4695-BF47-F18B5F80C79C}"/>
              </a:ext>
            </a:extLst>
          </p:cNvPr>
          <p:cNvSpPr/>
          <p:nvPr/>
        </p:nvSpPr>
        <p:spPr>
          <a:xfrm>
            <a:off x="63444" y="2117294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p:sp>
        <p:nvSpPr>
          <p:cNvPr id="24" name="Rounded Rectangle 30">
            <a:extLst>
              <a:ext uri="{FF2B5EF4-FFF2-40B4-BE49-F238E27FC236}">
                <a16:creationId xmlns:a16="http://schemas.microsoft.com/office/drawing/2014/main" id="{58D2CCAC-5F83-4F7E-957F-D564514E874B}"/>
              </a:ext>
            </a:extLst>
          </p:cNvPr>
          <p:cNvSpPr/>
          <p:nvPr/>
        </p:nvSpPr>
        <p:spPr>
          <a:xfrm>
            <a:off x="220133" y="5435383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D27A4-A134-49B8-B7B6-2DA767B215B5}"/>
              </a:ext>
            </a:extLst>
          </p:cNvPr>
          <p:cNvSpPr/>
          <p:nvPr/>
        </p:nvSpPr>
        <p:spPr>
          <a:xfrm>
            <a:off x="540272" y="5435383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4E70A1-0DB4-48B9-AF95-3D939FE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382" y="5819017"/>
            <a:ext cx="856913" cy="2636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152A78-D69D-4C51-928E-C2A4C8BA3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880" y="5513938"/>
            <a:ext cx="492175" cy="281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D2EE08-4010-4B38-85AA-E87BEBF5D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05" y="5795181"/>
            <a:ext cx="590590" cy="337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0C528F-C310-4FF0-BDF8-8799AC2FE8D1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B2C35-76B8-498D-9973-0E342D695991}"/>
              </a:ext>
            </a:extLst>
          </p:cNvPr>
          <p:cNvSpPr txBox="1"/>
          <p:nvPr/>
        </p:nvSpPr>
        <p:spPr>
          <a:xfrm>
            <a:off x="359171" y="3134470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1" r="1845"/>
          <a:stretch/>
        </p:blipFill>
        <p:spPr>
          <a:xfrm>
            <a:off x="987266" y="1218744"/>
            <a:ext cx="6891460" cy="1639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1D4D7-E4F0-46CB-98A5-D023EC518DF2}"/>
              </a:ext>
            </a:extLst>
          </p:cNvPr>
          <p:cNvSpPr/>
          <p:nvPr/>
        </p:nvSpPr>
        <p:spPr>
          <a:xfrm>
            <a:off x="935908" y="2743865"/>
            <a:ext cx="10568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(a) No Overhead Delay         (b) No adaptation   (c) Conservative navigation  (d) Adaptive navigation</a:t>
            </a:r>
          </a:p>
        </p:txBody>
      </p:sp>
      <p:pic>
        <p:nvPicPr>
          <p:cNvPr id="5" name="Without Adaptation">
            <a:hlinkClick r:id="" action="ppaction://media"/>
            <a:extLst>
              <a:ext uri="{FF2B5EF4-FFF2-40B4-BE49-F238E27FC236}">
                <a16:creationId xmlns:a16="http://schemas.microsoft.com/office/drawing/2014/main" id="{1A621ECB-3D85-4FF1-805C-85738F722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4584" y="3559924"/>
            <a:ext cx="4102832" cy="2307843"/>
          </a:xfrm>
          <a:prstGeom prst="rect">
            <a:avLst/>
          </a:prstGeom>
        </p:spPr>
      </p:pic>
      <p:pic>
        <p:nvPicPr>
          <p:cNvPr id="6" name="With adaptation">
            <a:hlinkClick r:id="" action="ppaction://media"/>
            <a:extLst>
              <a:ext uri="{FF2B5EF4-FFF2-40B4-BE49-F238E27FC236}">
                <a16:creationId xmlns:a16="http://schemas.microsoft.com/office/drawing/2014/main" id="{317A45DD-8C7C-4DA9-813B-13E71B70A7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16498" y="3553567"/>
            <a:ext cx="4114132" cy="2314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E0D9B1-9E72-4D85-AEDC-FFD230399C50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5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0133" y="550620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C0002"/>
                </a:solidFill>
                <a:latin typeface="Arial"/>
                <a:cs typeface="Arial"/>
              </a:rPr>
              <a:t>Online Control Adaptation</a:t>
            </a:r>
            <a:endParaRPr lang="en-US" sz="2800" b="1" dirty="0">
              <a:solidFill>
                <a:srgbClr val="DC0002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133" y="931333"/>
            <a:ext cx="858593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Risk-based approach: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Model Predictive Control </a:t>
            </a:r>
            <a:r>
              <a:rPr lang="en-US" sz="2000" dirty="0"/>
              <a:t>to compute the inputs considering different delays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Risk analysis</a:t>
            </a:r>
            <a:r>
              <a:rPr lang="en-US" sz="2000" dirty="0"/>
              <a:t>: computation of a risk factor that indicates the accuracy of the estimated delay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Computation</a:t>
            </a:r>
            <a:r>
              <a:rPr lang="en-US" sz="2000" dirty="0"/>
              <a:t> of the </a:t>
            </a:r>
            <a:r>
              <a:rPr lang="en-US" sz="2000" b="1" dirty="0"/>
              <a:t>adapted controller </a:t>
            </a:r>
            <a:r>
              <a:rPr lang="en-US" sz="2000" dirty="0"/>
              <a:t>input</a:t>
            </a:r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18" y="1972287"/>
            <a:ext cx="5004311" cy="100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6" y="3720737"/>
            <a:ext cx="2673407" cy="663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75" y="4869957"/>
            <a:ext cx="2096995" cy="3774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34" y="4897916"/>
            <a:ext cx="1790535" cy="294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22147" y="4818290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/>
              <a:t>with: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0272" y="550620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82" y="5889838"/>
            <a:ext cx="856913" cy="263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880" y="5584759"/>
            <a:ext cx="492175" cy="2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05" y="5866002"/>
            <a:ext cx="590590" cy="337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6351368"/>
            <a:ext cx="9137904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5296</TotalTime>
  <Words>313</Words>
  <Application>Microsoft Office PowerPoint</Application>
  <PresentationFormat>On-screen Show (4:3)</PresentationFormat>
  <Paragraphs>48</Paragraphs>
  <Slides>4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NimbusRomNo9L</vt:lpstr>
      <vt:lpstr>Office Theme</vt:lpstr>
      <vt:lpstr>Online Control Adaptation for Safe and Secure Autonomous Vehicle Operations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Mahmoud Raafat</cp:lastModifiedBy>
  <cp:revision>177</cp:revision>
  <cp:lastPrinted>2017-07-13T12:44:01Z</cp:lastPrinted>
  <dcterms:created xsi:type="dcterms:W3CDTF">2016-03-30T03:21:55Z</dcterms:created>
  <dcterms:modified xsi:type="dcterms:W3CDTF">2017-07-26T15:00:59Z</dcterms:modified>
</cp:coreProperties>
</file>